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0"/>
  </p:notesMasterIdLst>
  <p:sldIdLst>
    <p:sldId id="256" r:id="rId2"/>
    <p:sldId id="257" r:id="rId3"/>
    <p:sldId id="258" r:id="rId4"/>
    <p:sldId id="259" r:id="rId5"/>
    <p:sldId id="263" r:id="rId6"/>
    <p:sldId id="260" r:id="rId7"/>
    <p:sldId id="261" r:id="rId8"/>
    <p:sldId id="262" r:id="rId9"/>
    <p:sldId id="268" r:id="rId10"/>
    <p:sldId id="264" r:id="rId11"/>
    <p:sldId id="266" r:id="rId12"/>
    <p:sldId id="265" r:id="rId13"/>
    <p:sldId id="267" r:id="rId14"/>
    <p:sldId id="269" r:id="rId15"/>
    <p:sldId id="270" r:id="rId16"/>
    <p:sldId id="271" r:id="rId17"/>
    <p:sldId id="272" r:id="rId18"/>
    <p:sldId id="276" r:id="rId19"/>
  </p:sldIdLst>
  <p:sldSz cx="12192000" cy="6858000"/>
  <p:notesSz cx="6858000" cy="9144000"/>
  <p:defaultTextStyle>
    <a:defPPr>
      <a:defRPr lang="tr-T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105" d="100"/>
          <a:sy n="105" d="100"/>
        </p:scale>
        <p:origin x="798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Üst Bilgi Yer Tutucusu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tr-TR"/>
          </a:p>
        </p:txBody>
      </p:sp>
      <p:sp>
        <p:nvSpPr>
          <p:cNvPr id="3" name="Veri Yer Tutucusu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75F9AE2-FF22-4286-A54B-9ED7A6D17B82}" type="datetimeFigureOut">
              <a:rPr lang="tr-TR" smtClean="0"/>
              <a:t>15.09.2026</a:t>
            </a:fld>
            <a:endParaRPr lang="tr-TR"/>
          </a:p>
        </p:txBody>
      </p:sp>
      <p:sp>
        <p:nvSpPr>
          <p:cNvPr id="4" name="Slayt Resmi Yer Tutucusu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tr-TR"/>
          </a:p>
        </p:txBody>
      </p:sp>
      <p:sp>
        <p:nvSpPr>
          <p:cNvPr id="5" name="Not Yer Tutucusu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6" name="Alt Bilgi Yer Tutucusu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tr-TR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A63CDBE-EC50-4459-B218-6D9EFBA0C28E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51603712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Resmi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A63CDBE-EC50-4459-B218-6D9EFBA0C28E}" type="slidenum">
              <a:rPr lang="tr-TR" smtClean="0"/>
              <a:t>8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54854031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Başlık Slayd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48B9D167-4AA5-109C-2960-3D25ED62F8A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Alt Başlık 2">
            <a:extLst>
              <a:ext uri="{FF2B5EF4-FFF2-40B4-BE49-F238E27FC236}">
                <a16:creationId xmlns:a16="http://schemas.microsoft.com/office/drawing/2014/main" id="{53DD8205-D5D3-F012-E125-26F67885CBD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tr-TR"/>
              <a:t>Asıl alt başlık stilini düzenlemek için tıklayın</a:t>
            </a:r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id="{ABD54BF2-1085-ABB1-3EAD-23E19F84F28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0910D1-68F5-494B-B230-DFC548E28335}" type="datetimeFigureOut">
              <a:rPr lang="tr-TR" smtClean="0"/>
              <a:t>15.09.2026</a:t>
            </a:fld>
            <a:endParaRPr 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id="{A02B2E76-C0A7-C09A-0C63-3F1A1836EC0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id="{A012DDC8-6713-9D1B-5998-86B336AAB1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ABA299-1B42-4F23-B5DF-84525178ED39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86032384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1A2A5952-DA3E-622E-0C18-4BAA2EC63E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860AD594-C2C1-B673-CB04-66449BDE164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id="{0165E1E6-C2C7-EE31-E96B-033C0907EB0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0910D1-68F5-494B-B230-DFC548E28335}" type="datetimeFigureOut">
              <a:rPr lang="tr-TR" smtClean="0"/>
              <a:t>15.09.2026</a:t>
            </a:fld>
            <a:endParaRPr 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id="{C7AA7F7F-2E68-E25E-A5C2-B73CEBD07CA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id="{DAEC025B-F096-7750-5272-5EE89A7A0E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ABA299-1B42-4F23-B5DF-84525178ED39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87106505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Bölüm Üst Bilgis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1C6DFE49-BC8B-7EC6-73F3-F41D8B8A868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Metin Yer Tutucusu 2">
            <a:extLst>
              <a:ext uri="{FF2B5EF4-FFF2-40B4-BE49-F238E27FC236}">
                <a16:creationId xmlns:a16="http://schemas.microsoft.com/office/drawing/2014/main" id="{A8DCEA84-52CC-6AEA-05BA-DFCCDAAB9C0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id="{6145DD0F-FEBC-E7BC-C9AE-D2A13AD9B31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0910D1-68F5-494B-B230-DFC548E28335}" type="datetimeFigureOut">
              <a:rPr lang="tr-TR" smtClean="0"/>
              <a:t>15.09.2026</a:t>
            </a:fld>
            <a:endParaRPr 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id="{39AD1E27-8643-5AE9-5CE0-2E339AC1405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id="{2C721C1F-C9C4-E653-DE69-061741C1FF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ABA299-1B42-4F23-B5DF-84525178ED39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60811435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D0A3F933-522F-7C2E-3679-A6C4753C3A1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1113E873-02C3-D8CB-EF41-E167CC13D60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İçerik Yer Tutucusu 3">
            <a:extLst>
              <a:ext uri="{FF2B5EF4-FFF2-40B4-BE49-F238E27FC236}">
                <a16:creationId xmlns:a16="http://schemas.microsoft.com/office/drawing/2014/main" id="{CADB3147-2595-BEF9-007A-16848D22330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5" name="Veri Yer Tutucusu 4">
            <a:extLst>
              <a:ext uri="{FF2B5EF4-FFF2-40B4-BE49-F238E27FC236}">
                <a16:creationId xmlns:a16="http://schemas.microsoft.com/office/drawing/2014/main" id="{EA5F0ECE-1A16-F240-8AC6-B8D4EA383AC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0910D1-68F5-494B-B230-DFC548E28335}" type="datetimeFigureOut">
              <a:rPr lang="tr-TR" smtClean="0"/>
              <a:t>15.09.2026</a:t>
            </a:fld>
            <a:endParaRPr lang="tr-TR"/>
          </a:p>
        </p:txBody>
      </p:sp>
      <p:sp>
        <p:nvSpPr>
          <p:cNvPr id="6" name="Alt Bilgi Yer Tutucusu 5">
            <a:extLst>
              <a:ext uri="{FF2B5EF4-FFF2-40B4-BE49-F238E27FC236}">
                <a16:creationId xmlns:a16="http://schemas.microsoft.com/office/drawing/2014/main" id="{E4774058-C3C5-94E1-07E8-746791851A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ayt Numarası Yer Tutucusu 6">
            <a:extLst>
              <a:ext uri="{FF2B5EF4-FFF2-40B4-BE49-F238E27FC236}">
                <a16:creationId xmlns:a16="http://schemas.microsoft.com/office/drawing/2014/main" id="{7F20122B-E740-8E0A-EF14-2484C662B0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ABA299-1B42-4F23-B5DF-84525178ED39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08455648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96ABD910-467F-5CB4-FFC8-F543DE09B77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Metin Yer Tutucusu 2">
            <a:extLst>
              <a:ext uri="{FF2B5EF4-FFF2-40B4-BE49-F238E27FC236}">
                <a16:creationId xmlns:a16="http://schemas.microsoft.com/office/drawing/2014/main" id="{B8A20196-6AED-9430-7D51-673ED432295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4" name="İçerik Yer Tutucusu 3">
            <a:extLst>
              <a:ext uri="{FF2B5EF4-FFF2-40B4-BE49-F238E27FC236}">
                <a16:creationId xmlns:a16="http://schemas.microsoft.com/office/drawing/2014/main" id="{86B2A86B-8F53-3FED-D0F0-A8789C5804C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5" name="Metin Yer Tutucusu 4">
            <a:extLst>
              <a:ext uri="{FF2B5EF4-FFF2-40B4-BE49-F238E27FC236}">
                <a16:creationId xmlns:a16="http://schemas.microsoft.com/office/drawing/2014/main" id="{3100290A-B7CF-7697-D2E1-E9E9587ECDE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6" name="İçerik Yer Tutucusu 5">
            <a:extLst>
              <a:ext uri="{FF2B5EF4-FFF2-40B4-BE49-F238E27FC236}">
                <a16:creationId xmlns:a16="http://schemas.microsoft.com/office/drawing/2014/main" id="{B52E2AA5-66F3-D32E-84EA-0CCD63B1B47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7" name="Veri Yer Tutucusu 6">
            <a:extLst>
              <a:ext uri="{FF2B5EF4-FFF2-40B4-BE49-F238E27FC236}">
                <a16:creationId xmlns:a16="http://schemas.microsoft.com/office/drawing/2014/main" id="{D638C1F8-95DD-1452-A029-AA1D0F9237E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0910D1-68F5-494B-B230-DFC548E28335}" type="datetimeFigureOut">
              <a:rPr lang="tr-TR" smtClean="0"/>
              <a:t>15.09.2026</a:t>
            </a:fld>
            <a:endParaRPr lang="tr-TR"/>
          </a:p>
        </p:txBody>
      </p:sp>
      <p:sp>
        <p:nvSpPr>
          <p:cNvPr id="8" name="Alt Bilgi Yer Tutucusu 7">
            <a:extLst>
              <a:ext uri="{FF2B5EF4-FFF2-40B4-BE49-F238E27FC236}">
                <a16:creationId xmlns:a16="http://schemas.microsoft.com/office/drawing/2014/main" id="{34642DA8-CD0A-ADA2-B44B-DA8356F0481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9" name="Slayt Numarası Yer Tutucusu 8">
            <a:extLst>
              <a:ext uri="{FF2B5EF4-FFF2-40B4-BE49-F238E27FC236}">
                <a16:creationId xmlns:a16="http://schemas.microsoft.com/office/drawing/2014/main" id="{6E9161D5-9264-5126-067E-F631ED9FF4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ABA299-1B42-4F23-B5DF-84525178ED39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75002470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2EE3C027-ECF9-A946-185A-03A29ED22D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Veri Yer Tutucusu 2">
            <a:extLst>
              <a:ext uri="{FF2B5EF4-FFF2-40B4-BE49-F238E27FC236}">
                <a16:creationId xmlns:a16="http://schemas.microsoft.com/office/drawing/2014/main" id="{FCEA55C3-531E-1544-8065-774B372ECC5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0910D1-68F5-494B-B230-DFC548E28335}" type="datetimeFigureOut">
              <a:rPr lang="tr-TR" smtClean="0"/>
              <a:t>15.09.2026</a:t>
            </a:fld>
            <a:endParaRPr lang="tr-TR"/>
          </a:p>
        </p:txBody>
      </p:sp>
      <p:sp>
        <p:nvSpPr>
          <p:cNvPr id="4" name="Alt Bilgi Yer Tutucusu 3">
            <a:extLst>
              <a:ext uri="{FF2B5EF4-FFF2-40B4-BE49-F238E27FC236}">
                <a16:creationId xmlns:a16="http://schemas.microsoft.com/office/drawing/2014/main" id="{515A14D3-CA0F-0E29-6C8E-AC6202EE97D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5" name="Slayt Numarası Yer Tutucusu 4">
            <a:extLst>
              <a:ext uri="{FF2B5EF4-FFF2-40B4-BE49-F238E27FC236}">
                <a16:creationId xmlns:a16="http://schemas.microsoft.com/office/drawing/2014/main" id="{BD6C58BE-CE26-1364-E98B-1E55E23F38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ABA299-1B42-4F23-B5DF-84525178ED39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426680829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i Yer Tutucusu 1">
            <a:extLst>
              <a:ext uri="{FF2B5EF4-FFF2-40B4-BE49-F238E27FC236}">
                <a16:creationId xmlns:a16="http://schemas.microsoft.com/office/drawing/2014/main" id="{40547BAF-89CF-A310-C5C9-D5AE19D1B75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0910D1-68F5-494B-B230-DFC548E28335}" type="datetimeFigureOut">
              <a:rPr lang="tr-TR" smtClean="0"/>
              <a:t>15.09.2026</a:t>
            </a:fld>
            <a:endParaRPr lang="tr-TR"/>
          </a:p>
        </p:txBody>
      </p:sp>
      <p:sp>
        <p:nvSpPr>
          <p:cNvPr id="3" name="Alt Bilgi Yer Tutucusu 2">
            <a:extLst>
              <a:ext uri="{FF2B5EF4-FFF2-40B4-BE49-F238E27FC236}">
                <a16:creationId xmlns:a16="http://schemas.microsoft.com/office/drawing/2014/main" id="{AD0AAC35-DF40-849D-06CE-2BDFE5D37D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4" name="Slayt Numarası Yer Tutucusu 3">
            <a:extLst>
              <a:ext uri="{FF2B5EF4-FFF2-40B4-BE49-F238E27FC236}">
                <a16:creationId xmlns:a16="http://schemas.microsoft.com/office/drawing/2014/main" id="{A9D77FFF-BE84-981D-0502-37DF3CBBA9D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ABA299-1B42-4F23-B5DF-84525178ED39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69034718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Başlık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ED1D1727-A647-19F7-5609-B7E925C59FF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938A494F-100B-901E-5039-67ACCB0C77A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Metin Yer Tutucusu 3">
            <a:extLst>
              <a:ext uri="{FF2B5EF4-FFF2-40B4-BE49-F238E27FC236}">
                <a16:creationId xmlns:a16="http://schemas.microsoft.com/office/drawing/2014/main" id="{578679F4-C594-A680-0D82-AEA2AD19900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5" name="Veri Yer Tutucusu 4">
            <a:extLst>
              <a:ext uri="{FF2B5EF4-FFF2-40B4-BE49-F238E27FC236}">
                <a16:creationId xmlns:a16="http://schemas.microsoft.com/office/drawing/2014/main" id="{5E387344-0F29-B47A-1B20-D44299FB0EE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0910D1-68F5-494B-B230-DFC548E28335}" type="datetimeFigureOut">
              <a:rPr lang="tr-TR" smtClean="0"/>
              <a:t>15.09.2026</a:t>
            </a:fld>
            <a:endParaRPr lang="tr-TR"/>
          </a:p>
        </p:txBody>
      </p:sp>
      <p:sp>
        <p:nvSpPr>
          <p:cNvPr id="6" name="Alt Bilgi Yer Tutucusu 5">
            <a:extLst>
              <a:ext uri="{FF2B5EF4-FFF2-40B4-BE49-F238E27FC236}">
                <a16:creationId xmlns:a16="http://schemas.microsoft.com/office/drawing/2014/main" id="{F7FBDF2B-202B-0022-6CC3-BC5BEED40E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ayt Numarası Yer Tutucusu 6">
            <a:extLst>
              <a:ext uri="{FF2B5EF4-FFF2-40B4-BE49-F238E27FC236}">
                <a16:creationId xmlns:a16="http://schemas.microsoft.com/office/drawing/2014/main" id="{F2CF7F8B-DE1E-0AEA-6F1C-58D933DB68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ABA299-1B42-4F23-B5DF-84525178ED39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4382646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aşlık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D03331EB-DC50-F777-ECD7-DFEC955EFA6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Resim Yer Tutucusu 2">
            <a:extLst>
              <a:ext uri="{FF2B5EF4-FFF2-40B4-BE49-F238E27FC236}">
                <a16:creationId xmlns:a16="http://schemas.microsoft.com/office/drawing/2014/main" id="{3C7233AE-622F-3D9F-1B1E-C1E7B8B21A1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tr-TR"/>
          </a:p>
        </p:txBody>
      </p:sp>
      <p:sp>
        <p:nvSpPr>
          <p:cNvPr id="4" name="Metin Yer Tutucusu 3">
            <a:extLst>
              <a:ext uri="{FF2B5EF4-FFF2-40B4-BE49-F238E27FC236}">
                <a16:creationId xmlns:a16="http://schemas.microsoft.com/office/drawing/2014/main" id="{702B46E8-80EB-271C-2DDB-9E600666427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5" name="Veri Yer Tutucusu 4">
            <a:extLst>
              <a:ext uri="{FF2B5EF4-FFF2-40B4-BE49-F238E27FC236}">
                <a16:creationId xmlns:a16="http://schemas.microsoft.com/office/drawing/2014/main" id="{C1C06CDF-A926-F505-DB17-FA253C76A47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0910D1-68F5-494B-B230-DFC548E28335}" type="datetimeFigureOut">
              <a:rPr lang="tr-TR" smtClean="0"/>
              <a:t>15.09.2026</a:t>
            </a:fld>
            <a:endParaRPr lang="tr-TR"/>
          </a:p>
        </p:txBody>
      </p:sp>
      <p:sp>
        <p:nvSpPr>
          <p:cNvPr id="6" name="Alt Bilgi Yer Tutucusu 5">
            <a:extLst>
              <a:ext uri="{FF2B5EF4-FFF2-40B4-BE49-F238E27FC236}">
                <a16:creationId xmlns:a16="http://schemas.microsoft.com/office/drawing/2014/main" id="{E07D018D-7E8B-7ACB-2DEF-F67800FC87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ayt Numarası Yer Tutucusu 6">
            <a:extLst>
              <a:ext uri="{FF2B5EF4-FFF2-40B4-BE49-F238E27FC236}">
                <a16:creationId xmlns:a16="http://schemas.microsoft.com/office/drawing/2014/main" id="{426AA39C-4D57-F7F1-B706-D97F46B9CC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ABA299-1B42-4F23-B5DF-84525178ED39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04186064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 ve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FD2282F8-1BF7-8218-EFEC-BD8477ACEF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Dikey Metin Yer Tutucusu 2">
            <a:extLst>
              <a:ext uri="{FF2B5EF4-FFF2-40B4-BE49-F238E27FC236}">
                <a16:creationId xmlns:a16="http://schemas.microsoft.com/office/drawing/2014/main" id="{A3D1C1D9-C22E-4476-E17F-96986D3205C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id="{4B0AAE75-8C9E-816A-DF9B-93B1659EF9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0910D1-68F5-494B-B230-DFC548E28335}" type="datetimeFigureOut">
              <a:rPr lang="tr-TR" smtClean="0"/>
              <a:t>15.09.2026</a:t>
            </a:fld>
            <a:endParaRPr 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id="{8D2C24E6-CF41-3B4F-5661-5312BDFD93A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id="{7854BF81-8FB1-ED4D-EC7B-D0BE2D86ED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ABA299-1B42-4F23-B5DF-84525178ED39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48006910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key Başlık 1">
            <a:extLst>
              <a:ext uri="{FF2B5EF4-FFF2-40B4-BE49-F238E27FC236}">
                <a16:creationId xmlns:a16="http://schemas.microsoft.com/office/drawing/2014/main" id="{AC8EA5B1-355F-2BCA-8411-0E55E1B3E33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Dikey Metin Yer Tutucusu 2">
            <a:extLst>
              <a:ext uri="{FF2B5EF4-FFF2-40B4-BE49-F238E27FC236}">
                <a16:creationId xmlns:a16="http://schemas.microsoft.com/office/drawing/2014/main" id="{65424B4D-72AF-F09B-AB5B-DD32EA058AE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id="{32E8EC6D-8FA9-4306-D440-8596CFA76E3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0910D1-68F5-494B-B230-DFC548E28335}" type="datetimeFigureOut">
              <a:rPr lang="tr-TR" smtClean="0"/>
              <a:t>15.09.2026</a:t>
            </a:fld>
            <a:endParaRPr 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id="{E1FF77F2-F39F-F070-103C-DB557C4A59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id="{8D8E9F6E-AE1E-F023-29F3-377265B02B7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ABA299-1B42-4F23-B5DF-84525178ED39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422548206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Yer Tutucusu 1">
            <a:extLst>
              <a:ext uri="{FF2B5EF4-FFF2-40B4-BE49-F238E27FC236}">
                <a16:creationId xmlns:a16="http://schemas.microsoft.com/office/drawing/2014/main" id="{B90E27E4-3548-E307-85CB-4025D7DE294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Metin Yer Tutucusu 2">
            <a:extLst>
              <a:ext uri="{FF2B5EF4-FFF2-40B4-BE49-F238E27FC236}">
                <a16:creationId xmlns:a16="http://schemas.microsoft.com/office/drawing/2014/main" id="{8D4A2255-F484-A7AF-52A6-18C0F260DE1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id="{DD0C2822-A1E3-B015-F6CE-6425B553016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1C0910D1-68F5-494B-B230-DFC548E28335}" type="datetimeFigureOut">
              <a:rPr lang="tr-TR" smtClean="0"/>
              <a:t>15.09.2026</a:t>
            </a:fld>
            <a:endParaRPr 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id="{CB237FE7-482A-0099-52F5-AAC14936FC5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id="{A1042BA8-6BCC-5B63-D5AD-B5C5404C992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3BABA299-1B42-4F23-B5DF-84525178ED39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20464580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tr-T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AB8C311F-7253-4AED-9701-7FC0708C41C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E2384209-CB15-4CDF-9D31-C44FD9A3F20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 flipH="1">
            <a:off x="2666617" y="-2666188"/>
            <a:ext cx="6858000" cy="12191233"/>
          </a:xfrm>
          <a:prstGeom prst="rect">
            <a:avLst/>
          </a:prstGeom>
          <a:gradFill>
            <a:gsLst>
              <a:gs pos="8000">
                <a:schemeClr val="accent1"/>
              </a:gs>
              <a:gs pos="100000">
                <a:schemeClr val="accent1">
                  <a:lumMod val="50000"/>
                </a:schemeClr>
              </a:gs>
            </a:gsLst>
            <a:lin ang="12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2633B3B5-CC90-43F0-8714-D31D1F3F020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-2311" y="0"/>
            <a:ext cx="9070846" cy="6857572"/>
          </a:xfrm>
          <a:prstGeom prst="rect">
            <a:avLst/>
          </a:prstGeom>
          <a:gradFill>
            <a:gsLst>
              <a:gs pos="8000">
                <a:srgbClr val="000000">
                  <a:alpha val="52000"/>
                </a:srgbClr>
              </a:gs>
              <a:gs pos="100000">
                <a:schemeClr val="accent1"/>
              </a:gs>
            </a:gsLst>
            <a:lin ang="4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A8D57A06-A426-446D-B02C-A2DC6B62E45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 flipH="1">
            <a:off x="3649491" y="-1685840"/>
            <a:ext cx="4894564" cy="12193546"/>
          </a:xfrm>
          <a:prstGeom prst="rect">
            <a:avLst/>
          </a:prstGeom>
          <a:gradFill>
            <a:gsLst>
              <a:gs pos="0">
                <a:schemeClr val="accent5">
                  <a:lumMod val="60000"/>
                  <a:lumOff val="40000"/>
                  <a:alpha val="0"/>
                </a:schemeClr>
              </a:gs>
              <a:gs pos="100000">
                <a:srgbClr val="000000">
                  <a:alpha val="46000"/>
                </a:srgbClr>
              </a:gs>
            </a:gsLst>
            <a:lin ang="1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Resim 2">
            <a:extLst>
              <a:ext uri="{FF2B5EF4-FFF2-40B4-BE49-F238E27FC236}">
                <a16:creationId xmlns:a16="http://schemas.microsoft.com/office/drawing/2014/main" id="{01707D4C-D821-1D65-8011-D0833CB6A08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8872" y="488810"/>
            <a:ext cx="11567160" cy="61190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9887532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5D3BD85C-8B9A-AC5D-3E13-CE6F50301C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43192"/>
            <a:ext cx="10515600" cy="1325563"/>
          </a:xfrm>
        </p:spPr>
        <p:txBody>
          <a:bodyPr/>
          <a:lstStyle/>
          <a:p>
            <a:r>
              <a:rPr lang="tr-TR" dirty="0"/>
              <a:t>Öğrenci otomasyon sistemine giriş yapınız.</a:t>
            </a:r>
          </a:p>
        </p:txBody>
      </p:sp>
      <p:pic>
        <p:nvPicPr>
          <p:cNvPr id="5" name="İçerik Yer Tutucusu 4">
            <a:extLst>
              <a:ext uri="{FF2B5EF4-FFF2-40B4-BE49-F238E27FC236}">
                <a16:creationId xmlns:a16="http://schemas.microsoft.com/office/drawing/2014/main" id="{2EDE67E4-5615-4888-130C-803FDC5F1A5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1227359"/>
            <a:ext cx="10154055" cy="5265516"/>
          </a:xfrm>
          <a:prstGeom prst="rect">
            <a:avLst/>
          </a:prstGeom>
        </p:spPr>
      </p:pic>
      <p:sp>
        <p:nvSpPr>
          <p:cNvPr id="6" name="Oval 5">
            <a:extLst>
              <a:ext uri="{FF2B5EF4-FFF2-40B4-BE49-F238E27FC236}">
                <a16:creationId xmlns:a16="http://schemas.microsoft.com/office/drawing/2014/main" id="{1619FFAA-F087-9D44-B9E1-295E53FE49C1}"/>
              </a:ext>
            </a:extLst>
          </p:cNvPr>
          <p:cNvSpPr/>
          <p:nvPr/>
        </p:nvSpPr>
        <p:spPr>
          <a:xfrm>
            <a:off x="2461097" y="5953327"/>
            <a:ext cx="1731523" cy="661481"/>
          </a:xfrm>
          <a:prstGeom prst="ellipse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31842470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B42D896A-1372-D2CC-C2D6-DB7C1E0786D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Seçilecek Tüm Dersler </a:t>
            </a:r>
            <a:r>
              <a:rPr lang="tr-TR" b="1" dirty="0">
                <a:solidFill>
                  <a:srgbClr val="FF0000"/>
                </a:solidFill>
              </a:rPr>
              <a:t>Açılan Dersler Butonu </a:t>
            </a:r>
            <a:r>
              <a:rPr lang="tr-TR" dirty="0"/>
              <a:t>Altında Liste Halinde Yayınlanmıştır.</a:t>
            </a:r>
          </a:p>
        </p:txBody>
      </p:sp>
      <p:pic>
        <p:nvPicPr>
          <p:cNvPr id="5" name="İçerik Yer Tutucusu 4">
            <a:extLst>
              <a:ext uri="{FF2B5EF4-FFF2-40B4-BE49-F238E27FC236}">
                <a16:creationId xmlns:a16="http://schemas.microsoft.com/office/drawing/2014/main" id="{B1DFB5D5-B8CD-86D6-C0F8-0123D879AC5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0859" y="3144405"/>
            <a:ext cx="11350281" cy="3348470"/>
          </a:xfrm>
          <a:prstGeom prst="rect">
            <a:avLst/>
          </a:prstGeom>
        </p:spPr>
      </p:pic>
      <p:pic>
        <p:nvPicPr>
          <p:cNvPr id="8" name="İçerik Yer Tutucusu 4">
            <a:extLst>
              <a:ext uri="{FF2B5EF4-FFF2-40B4-BE49-F238E27FC236}">
                <a16:creationId xmlns:a16="http://schemas.microsoft.com/office/drawing/2014/main" id="{675FF03D-2F0C-DA1F-B939-22AACF1BEDD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t="6452" r="78192"/>
          <a:stretch>
            <a:fillRect/>
          </a:stretch>
        </p:blipFill>
        <p:spPr>
          <a:xfrm>
            <a:off x="6095999" y="2070443"/>
            <a:ext cx="4208585" cy="4525320"/>
          </a:xfrm>
          <a:prstGeom prst="rect">
            <a:avLst/>
          </a:prstGeom>
        </p:spPr>
      </p:pic>
      <p:sp>
        <p:nvSpPr>
          <p:cNvPr id="10" name="Oval 9">
            <a:extLst>
              <a:ext uri="{FF2B5EF4-FFF2-40B4-BE49-F238E27FC236}">
                <a16:creationId xmlns:a16="http://schemas.microsoft.com/office/drawing/2014/main" id="{FE449AB1-81F3-C87E-F589-F0F05A0D9F93}"/>
              </a:ext>
            </a:extLst>
          </p:cNvPr>
          <p:cNvSpPr/>
          <p:nvPr/>
        </p:nvSpPr>
        <p:spPr>
          <a:xfrm>
            <a:off x="7266561" y="1945943"/>
            <a:ext cx="1303508" cy="661481"/>
          </a:xfrm>
          <a:prstGeom prst="ellipse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11" name="Metin kutusu 10">
            <a:extLst>
              <a:ext uri="{FF2B5EF4-FFF2-40B4-BE49-F238E27FC236}">
                <a16:creationId xmlns:a16="http://schemas.microsoft.com/office/drawing/2014/main" id="{7FBEF354-EA85-6EF5-F39E-5B09C6592794}"/>
              </a:ext>
            </a:extLst>
          </p:cNvPr>
          <p:cNvSpPr txBox="1"/>
          <p:nvPr/>
        </p:nvSpPr>
        <p:spPr>
          <a:xfrm>
            <a:off x="587439" y="1690688"/>
            <a:ext cx="5688801" cy="147732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r-TR" dirty="0"/>
              <a:t>***</a:t>
            </a:r>
            <a:r>
              <a:rPr lang="tr-TR" b="1" dirty="0"/>
              <a:t>Her bölümün açılan ders listesinde </a:t>
            </a:r>
          </a:p>
          <a:p>
            <a:r>
              <a:rPr lang="tr-TR" b="1" dirty="0"/>
              <a:t>farklı dersler yer almaktadır.</a:t>
            </a:r>
          </a:p>
          <a:p>
            <a:endParaRPr lang="tr-TR" b="1" dirty="0"/>
          </a:p>
          <a:p>
            <a:r>
              <a:rPr lang="tr-TR" b="1" dirty="0"/>
              <a:t>*** Her bölümün zorunlu dersleri ve seçmeli dersleri </a:t>
            </a:r>
          </a:p>
          <a:p>
            <a:r>
              <a:rPr lang="tr-TR" b="1" dirty="0"/>
              <a:t>bulunmaktadır.</a:t>
            </a:r>
          </a:p>
        </p:txBody>
      </p:sp>
    </p:spTree>
    <p:extLst>
      <p:ext uri="{BB962C8B-B14F-4D97-AF65-F5344CB8AC3E}">
        <p14:creationId xmlns:p14="http://schemas.microsoft.com/office/powerpoint/2010/main" val="278624655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74D4E218-2E81-DC86-8A34-B203257EB4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1543" y="59957"/>
            <a:ext cx="11554839" cy="1632656"/>
          </a:xfrm>
        </p:spPr>
        <p:txBody>
          <a:bodyPr>
            <a:normAutofit fontScale="90000"/>
          </a:bodyPr>
          <a:lstStyle/>
          <a:p>
            <a:r>
              <a:rPr lang="tr-TR" dirty="0"/>
              <a:t>Açılan ders listesinde önce zorunlu olan dersler seçilir. Daha sonra «</a:t>
            </a:r>
            <a:r>
              <a:rPr lang="tr-TR" b="1" dirty="0">
                <a:solidFill>
                  <a:srgbClr val="FF0000"/>
                </a:solidFill>
              </a:rPr>
              <a:t>seçilenlere ekle</a:t>
            </a:r>
            <a:r>
              <a:rPr lang="tr-TR" dirty="0"/>
              <a:t>» butonuna tıklanır.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A8DD30DB-F822-B935-FC56-B8CC28F4938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tr-TR"/>
          </a:p>
        </p:txBody>
      </p:sp>
      <p:pic>
        <p:nvPicPr>
          <p:cNvPr id="4" name="İçerik Yer Tutucusu 4">
            <a:extLst>
              <a:ext uri="{FF2B5EF4-FFF2-40B4-BE49-F238E27FC236}">
                <a16:creationId xmlns:a16="http://schemas.microsoft.com/office/drawing/2014/main" id="{A03E3F71-636F-2111-296F-CCAA16590D3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9402"/>
          <a:stretch>
            <a:fillRect/>
          </a:stretch>
        </p:blipFill>
        <p:spPr>
          <a:xfrm>
            <a:off x="606134" y="1605572"/>
            <a:ext cx="11466114" cy="4791443"/>
          </a:xfrm>
          <a:prstGeom prst="rect">
            <a:avLst/>
          </a:prstGeom>
        </p:spPr>
      </p:pic>
      <p:sp>
        <p:nvSpPr>
          <p:cNvPr id="6" name="Oval 5">
            <a:extLst>
              <a:ext uri="{FF2B5EF4-FFF2-40B4-BE49-F238E27FC236}">
                <a16:creationId xmlns:a16="http://schemas.microsoft.com/office/drawing/2014/main" id="{ABE48B76-900A-12ED-E561-D2CAADAAC90F}"/>
              </a:ext>
            </a:extLst>
          </p:cNvPr>
          <p:cNvSpPr/>
          <p:nvPr/>
        </p:nvSpPr>
        <p:spPr>
          <a:xfrm>
            <a:off x="1673158" y="1825625"/>
            <a:ext cx="1147864" cy="489558"/>
          </a:xfrm>
          <a:prstGeom prst="ellipse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7" name="Dikdörtgen 6">
            <a:extLst>
              <a:ext uri="{FF2B5EF4-FFF2-40B4-BE49-F238E27FC236}">
                <a16:creationId xmlns:a16="http://schemas.microsoft.com/office/drawing/2014/main" id="{F3AAFA63-1788-830F-2014-6F464705835A}"/>
              </a:ext>
            </a:extLst>
          </p:cNvPr>
          <p:cNvSpPr/>
          <p:nvPr/>
        </p:nvSpPr>
        <p:spPr>
          <a:xfrm>
            <a:off x="838200" y="3297677"/>
            <a:ext cx="834958" cy="2879286"/>
          </a:xfrm>
          <a:prstGeom prst="rect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8" name="Ok: Sol 7">
            <a:extLst>
              <a:ext uri="{FF2B5EF4-FFF2-40B4-BE49-F238E27FC236}">
                <a16:creationId xmlns:a16="http://schemas.microsoft.com/office/drawing/2014/main" id="{3C38F22C-D06A-72AD-5308-7FB52A3C9E60}"/>
              </a:ext>
            </a:extLst>
          </p:cNvPr>
          <p:cNvSpPr/>
          <p:nvPr/>
        </p:nvSpPr>
        <p:spPr>
          <a:xfrm>
            <a:off x="2193588" y="3249503"/>
            <a:ext cx="1254868" cy="612253"/>
          </a:xfrm>
          <a:prstGeom prst="lef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70351741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3B4E0363-C48D-1429-750C-875AFD5F13C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tr-TR" dirty="0"/>
              <a:t>Dersleri seçtiğinizde görünen ekran.</a:t>
            </a:r>
          </a:p>
        </p:txBody>
      </p:sp>
      <p:pic>
        <p:nvPicPr>
          <p:cNvPr id="5" name="İçerik Yer Tutucusu 4">
            <a:extLst>
              <a:ext uri="{FF2B5EF4-FFF2-40B4-BE49-F238E27FC236}">
                <a16:creationId xmlns:a16="http://schemas.microsoft.com/office/drawing/2014/main" id="{D27545AB-C4D6-A346-610F-889162360CC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3699" y="1829523"/>
            <a:ext cx="11261671" cy="47950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2986193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82AF7679-5043-7BD1-860F-CF93E6BD62A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4"/>
            <a:ext cx="10515600" cy="3010687"/>
          </a:xfrm>
        </p:spPr>
        <p:txBody>
          <a:bodyPr>
            <a:noAutofit/>
          </a:bodyPr>
          <a:lstStyle/>
          <a:p>
            <a:r>
              <a:rPr lang="tr-TR" sz="3200" dirty="0"/>
              <a:t>Zorunlu dersler seçildikten sonra seçmeli dersler seçilir. Bölüm için tanımlanan seçmeli dersler «</a:t>
            </a:r>
            <a:r>
              <a:rPr lang="tr-TR" sz="3200" b="1" dirty="0">
                <a:solidFill>
                  <a:srgbClr val="FF0000"/>
                </a:solidFill>
              </a:rPr>
              <a:t>1.DÖNEM SEÇMELİ DERS GRUBU</a:t>
            </a:r>
            <a:r>
              <a:rPr lang="tr-TR" sz="3200" dirty="0"/>
              <a:t>» yazan gri renkli satırın altında açılacaktır. İlgili satırın başında « </a:t>
            </a:r>
            <a:r>
              <a:rPr lang="tr-TR" sz="3200" dirty="0">
                <a:solidFill>
                  <a:srgbClr val="FF0000"/>
                </a:solidFill>
              </a:rPr>
              <a:t>v </a:t>
            </a:r>
            <a:r>
              <a:rPr lang="tr-TR" sz="3200" dirty="0"/>
              <a:t>» aşağı doğru ok işareti vardır. İşarete tıkladığınızda  liste açılacaktır. Bu listeden de dersleri yanlarındaki butonlara tıklayarak «</a:t>
            </a:r>
            <a:r>
              <a:rPr lang="tr-TR" sz="3200" b="1" dirty="0">
                <a:solidFill>
                  <a:srgbClr val="FF0000"/>
                </a:solidFill>
              </a:rPr>
              <a:t>Seçilenlere ekle</a:t>
            </a:r>
            <a:r>
              <a:rPr lang="tr-TR" sz="3200" dirty="0"/>
              <a:t>» işlemini tekrarlayınız.</a:t>
            </a:r>
          </a:p>
        </p:txBody>
      </p:sp>
      <p:pic>
        <p:nvPicPr>
          <p:cNvPr id="5" name="İçerik Yer Tutucusu 4">
            <a:extLst>
              <a:ext uri="{FF2B5EF4-FFF2-40B4-BE49-F238E27FC236}">
                <a16:creationId xmlns:a16="http://schemas.microsoft.com/office/drawing/2014/main" id="{7093B36A-7F5B-37B3-200D-5DEC0D44FD8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771" b="28515"/>
          <a:stretch>
            <a:fillRect/>
          </a:stretch>
        </p:blipFill>
        <p:spPr>
          <a:xfrm>
            <a:off x="292642" y="3429000"/>
            <a:ext cx="11606715" cy="2893979"/>
          </a:xfrm>
          <a:prstGeom prst="rect">
            <a:avLst/>
          </a:prstGeom>
        </p:spPr>
      </p:pic>
      <p:sp>
        <p:nvSpPr>
          <p:cNvPr id="7" name="Oval 6">
            <a:extLst>
              <a:ext uri="{FF2B5EF4-FFF2-40B4-BE49-F238E27FC236}">
                <a16:creationId xmlns:a16="http://schemas.microsoft.com/office/drawing/2014/main" id="{5441833D-B9FA-E017-2F30-1CF3EF286CFD}"/>
              </a:ext>
            </a:extLst>
          </p:cNvPr>
          <p:cNvSpPr/>
          <p:nvPr/>
        </p:nvSpPr>
        <p:spPr>
          <a:xfrm>
            <a:off x="1643974" y="4329220"/>
            <a:ext cx="2023353" cy="661481"/>
          </a:xfrm>
          <a:prstGeom prst="ellipse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2249C027-3356-0F01-8D98-A9CD191ED798}"/>
              </a:ext>
            </a:extLst>
          </p:cNvPr>
          <p:cNvSpPr/>
          <p:nvPr/>
        </p:nvSpPr>
        <p:spPr>
          <a:xfrm>
            <a:off x="569878" y="4474722"/>
            <a:ext cx="536643" cy="408563"/>
          </a:xfrm>
          <a:prstGeom prst="ellipse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10272164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48E11F7B-BB7C-0863-00E9-DD07C99460A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7187" y="329490"/>
            <a:ext cx="10515600" cy="1483130"/>
          </a:xfrm>
        </p:spPr>
        <p:txBody>
          <a:bodyPr>
            <a:normAutofit fontScale="90000"/>
          </a:bodyPr>
          <a:lstStyle/>
          <a:p>
            <a:pPr algn="just"/>
            <a:r>
              <a:rPr lang="tr-TR" dirty="0"/>
              <a:t>Kaydı tamamlanan öğrencinin zorunlu ve seçmeli tüm dersleri «</a:t>
            </a:r>
            <a:r>
              <a:rPr lang="tr-TR" b="1" dirty="0">
                <a:solidFill>
                  <a:srgbClr val="FF0000"/>
                </a:solidFill>
              </a:rPr>
              <a:t>SEÇİLEN DERSLER</a:t>
            </a:r>
            <a:r>
              <a:rPr lang="tr-TR" dirty="0"/>
              <a:t>» butonu altındaki listede görünür.</a:t>
            </a:r>
          </a:p>
        </p:txBody>
      </p:sp>
      <p:sp>
        <p:nvSpPr>
          <p:cNvPr id="8" name="Ok: Aşağı 7">
            <a:extLst>
              <a:ext uri="{FF2B5EF4-FFF2-40B4-BE49-F238E27FC236}">
                <a16:creationId xmlns:a16="http://schemas.microsoft.com/office/drawing/2014/main" id="{FFDEF364-1DBD-C947-2578-F0863D785E88}"/>
              </a:ext>
            </a:extLst>
          </p:cNvPr>
          <p:cNvSpPr/>
          <p:nvPr/>
        </p:nvSpPr>
        <p:spPr>
          <a:xfrm>
            <a:off x="517187" y="2577830"/>
            <a:ext cx="319392" cy="515566"/>
          </a:xfrm>
          <a:prstGeom prst="down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pic>
        <p:nvPicPr>
          <p:cNvPr id="9" name="Resim 8">
            <a:extLst>
              <a:ext uri="{FF2B5EF4-FFF2-40B4-BE49-F238E27FC236}">
                <a16:creationId xmlns:a16="http://schemas.microsoft.com/office/drawing/2014/main" id="{D869F9EA-E672-11F0-6AF5-451ED67DD67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8872" y="2193031"/>
            <a:ext cx="11711573" cy="3966621"/>
          </a:xfrm>
          <a:prstGeom prst="rect">
            <a:avLst/>
          </a:prstGeom>
        </p:spPr>
      </p:pic>
      <p:sp>
        <p:nvSpPr>
          <p:cNvPr id="7" name="Oval 6">
            <a:extLst>
              <a:ext uri="{FF2B5EF4-FFF2-40B4-BE49-F238E27FC236}">
                <a16:creationId xmlns:a16="http://schemas.microsoft.com/office/drawing/2014/main" id="{B3363206-7544-2140-E71C-A20C0D495050}"/>
              </a:ext>
            </a:extLst>
          </p:cNvPr>
          <p:cNvSpPr/>
          <p:nvPr/>
        </p:nvSpPr>
        <p:spPr>
          <a:xfrm>
            <a:off x="45396" y="2054690"/>
            <a:ext cx="943582" cy="661481"/>
          </a:xfrm>
          <a:prstGeom prst="ellipse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53922304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AC8F56C9-EA72-528D-A466-9B48B6049DC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41389"/>
            <a:ext cx="10515600" cy="1325563"/>
          </a:xfrm>
        </p:spPr>
        <p:txBody>
          <a:bodyPr>
            <a:noAutofit/>
          </a:bodyPr>
          <a:lstStyle/>
          <a:p>
            <a:pPr algn="ctr"/>
            <a:r>
              <a:rPr lang="tr-TR" sz="2800" b="1" dirty="0">
                <a:solidFill>
                  <a:srgbClr val="FF0000"/>
                </a:solidFill>
              </a:rPr>
              <a:t>KİMYA VE KİMYASAL İŞLEME TEKNOLOJİLERİ BÖLÜMÜ</a:t>
            </a:r>
            <a:br>
              <a:rPr lang="tr-TR" sz="2800" b="1" dirty="0">
                <a:solidFill>
                  <a:srgbClr val="FF0000"/>
                </a:solidFill>
              </a:rPr>
            </a:br>
            <a:r>
              <a:rPr lang="tr-TR" sz="2800" b="1" dirty="0">
                <a:solidFill>
                  <a:srgbClr val="FF0000"/>
                </a:solidFill>
              </a:rPr>
              <a:t>KOZMETİK TEKNOLOJİSİ VE KİMYA TEKNOLOJİSİ PROGRAMLARI </a:t>
            </a:r>
            <a:br>
              <a:rPr lang="tr-TR" sz="2800" b="1" dirty="0">
                <a:solidFill>
                  <a:srgbClr val="FF0000"/>
                </a:solidFill>
              </a:rPr>
            </a:br>
            <a:r>
              <a:rPr lang="tr-TR" sz="2800" b="1" dirty="0">
                <a:solidFill>
                  <a:srgbClr val="FF0000"/>
                </a:solidFill>
              </a:rPr>
              <a:t>ÖĞRENCİLERİ İÇİN !!!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1A630822-DCEF-E65A-5CBF-E2CFD50A62C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66409" y="1433452"/>
            <a:ext cx="11509513" cy="4351338"/>
          </a:xfrm>
        </p:spPr>
        <p:txBody>
          <a:bodyPr>
            <a:normAutofit/>
          </a:bodyPr>
          <a:lstStyle/>
          <a:p>
            <a:pPr algn="just"/>
            <a:r>
              <a:rPr lang="tr-TR" sz="2400" dirty="0"/>
              <a:t>Toplamda </a:t>
            </a:r>
            <a:r>
              <a:rPr lang="tr-TR" sz="2400" b="1" dirty="0">
                <a:solidFill>
                  <a:srgbClr val="FF0000"/>
                </a:solidFill>
              </a:rPr>
              <a:t>11 DERS  / 26 KREDİ / 30 AKTS (ECTS) </a:t>
            </a:r>
            <a:r>
              <a:rPr lang="tr-TR" sz="2400" dirty="0"/>
              <a:t>‘</a:t>
            </a:r>
            <a:r>
              <a:rPr lang="tr-TR" sz="2400" dirty="0" err="1"/>
              <a:t>lik</a:t>
            </a:r>
            <a:r>
              <a:rPr lang="tr-TR" sz="2400" dirty="0"/>
              <a:t> ders seçimi yapılmış olmalıdır.  Tüm dersleri seçtiğinizde bu ifadeleri ekranın alt satırında görmeniz gerekmektedir.</a:t>
            </a:r>
          </a:p>
          <a:p>
            <a:endParaRPr lang="tr-TR" sz="2400" dirty="0"/>
          </a:p>
        </p:txBody>
      </p:sp>
      <p:pic>
        <p:nvPicPr>
          <p:cNvPr id="6" name="Resim 5">
            <a:extLst>
              <a:ext uri="{FF2B5EF4-FFF2-40B4-BE49-F238E27FC236}">
                <a16:creationId xmlns:a16="http://schemas.microsoft.com/office/drawing/2014/main" id="{1E7E6CE6-0EA7-13A6-78B2-ACE88F63A76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5448" y="2496311"/>
            <a:ext cx="11711573" cy="3966621"/>
          </a:xfrm>
          <a:prstGeom prst="rect">
            <a:avLst/>
          </a:prstGeom>
        </p:spPr>
      </p:pic>
      <p:sp>
        <p:nvSpPr>
          <p:cNvPr id="9" name="Oval 8">
            <a:extLst>
              <a:ext uri="{FF2B5EF4-FFF2-40B4-BE49-F238E27FC236}">
                <a16:creationId xmlns:a16="http://schemas.microsoft.com/office/drawing/2014/main" id="{E93A8BB7-1CDF-AB9B-6FB9-E5CE3E7F1265}"/>
              </a:ext>
            </a:extLst>
          </p:cNvPr>
          <p:cNvSpPr/>
          <p:nvPr/>
        </p:nvSpPr>
        <p:spPr>
          <a:xfrm>
            <a:off x="146547" y="5977691"/>
            <a:ext cx="1313304" cy="779901"/>
          </a:xfrm>
          <a:prstGeom prst="ellipse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11" name="Oval 10">
            <a:extLst>
              <a:ext uri="{FF2B5EF4-FFF2-40B4-BE49-F238E27FC236}">
                <a16:creationId xmlns:a16="http://schemas.microsoft.com/office/drawing/2014/main" id="{07673785-6D07-3352-9FC7-252A1A850D06}"/>
              </a:ext>
            </a:extLst>
          </p:cNvPr>
          <p:cNvSpPr/>
          <p:nvPr/>
        </p:nvSpPr>
        <p:spPr>
          <a:xfrm>
            <a:off x="4897592" y="5983229"/>
            <a:ext cx="1313304" cy="774363"/>
          </a:xfrm>
          <a:prstGeom prst="ellipse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13" name="Oval 12">
            <a:extLst>
              <a:ext uri="{FF2B5EF4-FFF2-40B4-BE49-F238E27FC236}">
                <a16:creationId xmlns:a16="http://schemas.microsoft.com/office/drawing/2014/main" id="{4EB6D1E1-7B8E-6CF8-DFFD-9C29DBFFF00B}"/>
              </a:ext>
            </a:extLst>
          </p:cNvPr>
          <p:cNvSpPr/>
          <p:nvPr/>
        </p:nvSpPr>
        <p:spPr>
          <a:xfrm>
            <a:off x="6329151" y="6016136"/>
            <a:ext cx="1313304" cy="779901"/>
          </a:xfrm>
          <a:prstGeom prst="ellipse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403536268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9E96F7BF-E94F-55ED-9E22-1853D1E57F6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852781"/>
          </a:xfrm>
        </p:spPr>
        <p:txBody>
          <a:bodyPr>
            <a:normAutofit fontScale="90000"/>
          </a:bodyPr>
          <a:lstStyle/>
          <a:p>
            <a:pPr algn="just"/>
            <a:r>
              <a:rPr lang="tr-TR" sz="4000" dirty="0"/>
              <a:t>Öğrenci derslerini doğru şekilde seçtiğinde </a:t>
            </a:r>
            <a:r>
              <a:rPr lang="tr-TR" sz="4000" b="1" dirty="0">
                <a:solidFill>
                  <a:srgbClr val="FF0000"/>
                </a:solidFill>
              </a:rPr>
              <a:t>Açılan Dersler bölümü</a:t>
            </a:r>
            <a:r>
              <a:rPr lang="tr-TR" sz="4000" dirty="0"/>
              <a:t>nde seçilecek hiç ders görülmemesi gerekmektedir. Çünkü tüm dersler seçilen derslere aktarılmıştır</a:t>
            </a:r>
            <a:r>
              <a:rPr lang="tr-TR" dirty="0"/>
              <a:t>.</a:t>
            </a:r>
          </a:p>
        </p:txBody>
      </p:sp>
      <p:pic>
        <p:nvPicPr>
          <p:cNvPr id="5" name="İçerik Yer Tutucusu 4">
            <a:extLst>
              <a:ext uri="{FF2B5EF4-FFF2-40B4-BE49-F238E27FC236}">
                <a16:creationId xmlns:a16="http://schemas.microsoft.com/office/drawing/2014/main" id="{865EDCA7-F790-5BF0-359E-3765020EA06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1272" y="2217906"/>
            <a:ext cx="11687670" cy="44936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6116455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8F101273-C4B0-DA11-72F9-70F8CEFE8B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just"/>
            <a:r>
              <a:rPr lang="tr-TR" dirty="0"/>
              <a:t>Kaydı öğrenci olarak mutlaka onaylamanız gerekmektedir. Öğrenci tarafından onaylanmadan bırakılan dersler </a:t>
            </a:r>
            <a:r>
              <a:rPr lang="tr-TR" dirty="0">
                <a:solidFill>
                  <a:srgbClr val="FF0000"/>
                </a:solidFill>
              </a:rPr>
              <a:t>danışman tarafından onaylanmaz</a:t>
            </a:r>
            <a:r>
              <a:rPr lang="tr-TR" dirty="0"/>
              <a:t>.</a:t>
            </a:r>
          </a:p>
        </p:txBody>
      </p:sp>
      <p:pic>
        <p:nvPicPr>
          <p:cNvPr id="5" name="İçerik Yer Tutucusu 4">
            <a:extLst>
              <a:ext uri="{FF2B5EF4-FFF2-40B4-BE49-F238E27FC236}">
                <a16:creationId xmlns:a16="http://schemas.microsoft.com/office/drawing/2014/main" id="{DCD775EA-70E7-BFBA-6EA7-5535594B632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27369" y="1932629"/>
            <a:ext cx="6546066" cy="48183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6507634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4A16079-96C4-F69A-7EB2-41AAB53E23F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CAA18023-FB3D-27F5-3D11-33DAF5D4E21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65601"/>
            <a:ext cx="10515600" cy="1325563"/>
          </a:xfrm>
        </p:spPr>
        <p:txBody>
          <a:bodyPr>
            <a:noAutofit/>
          </a:bodyPr>
          <a:lstStyle/>
          <a:p>
            <a:pPr algn="just"/>
            <a:r>
              <a:rPr lang="tr-TR" sz="3200" dirty="0"/>
              <a:t>Öğrenci ders seçimi yapmadığında sistemde </a:t>
            </a:r>
            <a:br>
              <a:rPr lang="tr-TR" sz="3200" dirty="0"/>
            </a:br>
            <a:r>
              <a:rPr lang="tr-TR" sz="3200" dirty="0"/>
              <a:t>«</a:t>
            </a:r>
            <a:r>
              <a:rPr lang="tr-TR" sz="3200" dirty="0">
                <a:solidFill>
                  <a:srgbClr val="FF0000"/>
                </a:solidFill>
              </a:rPr>
              <a:t>SEÇİM YOK</a:t>
            </a:r>
            <a:r>
              <a:rPr lang="tr-TR" sz="3200" dirty="0"/>
              <a:t>» şeklinde danışman tarafından görüntülenmektedir.</a:t>
            </a:r>
          </a:p>
        </p:txBody>
      </p:sp>
      <p:pic>
        <p:nvPicPr>
          <p:cNvPr id="5" name="İçerik Yer Tutucusu 4">
            <a:extLst>
              <a:ext uri="{FF2B5EF4-FFF2-40B4-BE49-F238E27FC236}">
                <a16:creationId xmlns:a16="http://schemas.microsoft.com/office/drawing/2014/main" id="{62885986-401E-5EAE-0744-FCA8798A727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6123" y="1591164"/>
            <a:ext cx="10083691" cy="5069430"/>
          </a:xfrm>
          <a:prstGeom prst="rect">
            <a:avLst/>
          </a:prstGeom>
        </p:spPr>
      </p:pic>
      <p:pic>
        <p:nvPicPr>
          <p:cNvPr id="7" name="Resim 6">
            <a:extLst>
              <a:ext uri="{FF2B5EF4-FFF2-40B4-BE49-F238E27FC236}">
                <a16:creationId xmlns:a16="http://schemas.microsoft.com/office/drawing/2014/main" id="{791C07FA-561F-24B3-6C0A-4851A9CD355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8374" r="75192"/>
          <a:stretch>
            <a:fillRect/>
          </a:stretch>
        </p:blipFill>
        <p:spPr>
          <a:xfrm>
            <a:off x="4630614" y="4028227"/>
            <a:ext cx="6006301" cy="2632367"/>
          </a:xfrm>
          <a:prstGeom prst="rect">
            <a:avLst/>
          </a:prstGeom>
        </p:spPr>
      </p:pic>
      <p:sp>
        <p:nvSpPr>
          <p:cNvPr id="9" name="Oval 8">
            <a:extLst>
              <a:ext uri="{FF2B5EF4-FFF2-40B4-BE49-F238E27FC236}">
                <a16:creationId xmlns:a16="http://schemas.microsoft.com/office/drawing/2014/main" id="{D803ECB3-AB9E-A17F-ED7A-509C33F40175}"/>
              </a:ext>
            </a:extLst>
          </p:cNvPr>
          <p:cNvSpPr/>
          <p:nvPr/>
        </p:nvSpPr>
        <p:spPr>
          <a:xfrm>
            <a:off x="5716622" y="4101883"/>
            <a:ext cx="1313304" cy="779901"/>
          </a:xfrm>
          <a:prstGeom prst="ellipse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17973377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8B6EF56F-287D-8205-EF3A-F5D5DD1307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tr-TR" dirty="0"/>
              <a:t>Öğrenci seçtiği dersleri onaylamadığında sistemde ders kaydı «</a:t>
            </a:r>
            <a:r>
              <a:rPr lang="tr-TR" dirty="0">
                <a:solidFill>
                  <a:srgbClr val="FF0000"/>
                </a:solidFill>
              </a:rPr>
              <a:t>TASLAK</a:t>
            </a:r>
            <a:r>
              <a:rPr lang="tr-TR" dirty="0"/>
              <a:t>» olarak görülmektedir.</a:t>
            </a:r>
          </a:p>
        </p:txBody>
      </p:sp>
      <p:pic>
        <p:nvPicPr>
          <p:cNvPr id="5" name="İçerik Yer Tutucusu 4">
            <a:extLst>
              <a:ext uri="{FF2B5EF4-FFF2-40B4-BE49-F238E27FC236}">
                <a16:creationId xmlns:a16="http://schemas.microsoft.com/office/drawing/2014/main" id="{076C6618-1487-82B7-6714-FFAD9C16C1C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6123" y="1591164"/>
            <a:ext cx="10083691" cy="5069430"/>
          </a:xfrm>
          <a:prstGeom prst="rect">
            <a:avLst/>
          </a:prstGeom>
        </p:spPr>
      </p:pic>
      <p:pic>
        <p:nvPicPr>
          <p:cNvPr id="7" name="Resim 6">
            <a:extLst>
              <a:ext uri="{FF2B5EF4-FFF2-40B4-BE49-F238E27FC236}">
                <a16:creationId xmlns:a16="http://schemas.microsoft.com/office/drawing/2014/main" id="{F0194DFB-C286-0AFB-04B2-FB5930D46D1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8374" r="75192"/>
          <a:stretch>
            <a:fillRect/>
          </a:stretch>
        </p:blipFill>
        <p:spPr>
          <a:xfrm>
            <a:off x="4630614" y="4028227"/>
            <a:ext cx="6006301" cy="2632367"/>
          </a:xfrm>
          <a:prstGeom prst="rect">
            <a:avLst/>
          </a:prstGeom>
        </p:spPr>
      </p:pic>
      <p:sp>
        <p:nvSpPr>
          <p:cNvPr id="9" name="Oval 8">
            <a:extLst>
              <a:ext uri="{FF2B5EF4-FFF2-40B4-BE49-F238E27FC236}">
                <a16:creationId xmlns:a16="http://schemas.microsoft.com/office/drawing/2014/main" id="{2079BFDB-21E7-CA7C-AA3C-7A781F32CA7A}"/>
              </a:ext>
            </a:extLst>
          </p:cNvPr>
          <p:cNvSpPr/>
          <p:nvPr/>
        </p:nvSpPr>
        <p:spPr>
          <a:xfrm>
            <a:off x="5716622" y="5880693"/>
            <a:ext cx="1313304" cy="779901"/>
          </a:xfrm>
          <a:prstGeom prst="ellipse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53557690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252E831A-CF16-2554-D39F-48BE6A02FAC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tr-TR" dirty="0"/>
              <a:t>Öğrenci seçtiği dersleri onayladığında sistemde ders kaydı «</a:t>
            </a:r>
            <a:r>
              <a:rPr lang="tr-TR" dirty="0">
                <a:solidFill>
                  <a:srgbClr val="FF0000"/>
                </a:solidFill>
              </a:rPr>
              <a:t>Danışman onay</a:t>
            </a:r>
            <a:r>
              <a:rPr lang="tr-TR" dirty="0"/>
              <a:t>» olarak görülmektedir. </a:t>
            </a:r>
          </a:p>
        </p:txBody>
      </p:sp>
      <p:pic>
        <p:nvPicPr>
          <p:cNvPr id="5" name="İçerik Yer Tutucusu 4">
            <a:extLst>
              <a:ext uri="{FF2B5EF4-FFF2-40B4-BE49-F238E27FC236}">
                <a16:creationId xmlns:a16="http://schemas.microsoft.com/office/drawing/2014/main" id="{76DD613F-8D3C-9A97-0185-BCFDD7ADAA0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3093"/>
          <a:stretch>
            <a:fillRect/>
          </a:stretch>
        </p:blipFill>
        <p:spPr>
          <a:xfrm>
            <a:off x="1260687" y="1886703"/>
            <a:ext cx="8692360" cy="34051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5428141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99A12CD6-E3C6-AF28-FB32-C23E893CC9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Danışman Onayı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AF3AE161-9FC4-8AEE-25B6-7EBE72F4100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dirty="0"/>
              <a:t>Danışman öğretim üyesi dersleri kontrol eder. </a:t>
            </a:r>
          </a:p>
          <a:p>
            <a:r>
              <a:rPr lang="tr-TR" dirty="0"/>
              <a:t>Hatalı seçilen dersleri düzeltir.</a:t>
            </a:r>
          </a:p>
          <a:p>
            <a:r>
              <a:rPr lang="tr-TR" dirty="0"/>
              <a:t>Ders kaydını onaylayan öğrencinin ders seçimlerinde eksik varsa tamamlar.</a:t>
            </a:r>
          </a:p>
          <a:p>
            <a:r>
              <a:rPr lang="tr-TR" dirty="0"/>
              <a:t>Daha sonra «</a:t>
            </a:r>
            <a:r>
              <a:rPr lang="tr-TR" b="1" dirty="0">
                <a:solidFill>
                  <a:srgbClr val="FF0000"/>
                </a:solidFill>
              </a:rPr>
              <a:t>DANIŞMAN ONAYI</a:t>
            </a:r>
            <a:r>
              <a:rPr lang="tr-TR" dirty="0"/>
              <a:t>» butonuna tıklayarak öğrencinin ders kaydını onaylar.</a:t>
            </a:r>
          </a:p>
        </p:txBody>
      </p:sp>
    </p:spTree>
    <p:extLst>
      <p:ext uri="{BB962C8B-B14F-4D97-AF65-F5344CB8AC3E}">
        <p14:creationId xmlns:p14="http://schemas.microsoft.com/office/powerpoint/2010/main" val="171673255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691EBB34-1CDE-881C-35D1-13BEFCE715C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tr-TR" dirty="0"/>
              <a:t>Bu aşamada öğrencinin kaydı artık kesinleşmiştir. Kaydı kesinleşen öğrenci danışman sisteminde aşağıdaki gibi görülmektedir.</a:t>
            </a:r>
          </a:p>
        </p:txBody>
      </p:sp>
      <p:pic>
        <p:nvPicPr>
          <p:cNvPr id="5" name="İçerik Yer Tutucusu 4">
            <a:extLst>
              <a:ext uri="{FF2B5EF4-FFF2-40B4-BE49-F238E27FC236}">
                <a16:creationId xmlns:a16="http://schemas.microsoft.com/office/drawing/2014/main" id="{0B1EF6A0-1ECC-6035-604C-8C4AB298F31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9638" y="2179165"/>
            <a:ext cx="11192515" cy="4313710"/>
          </a:xfrm>
          <a:prstGeom prst="rect">
            <a:avLst/>
          </a:prstGeom>
        </p:spPr>
      </p:pic>
      <p:pic>
        <p:nvPicPr>
          <p:cNvPr id="7" name="Resim 6">
            <a:extLst>
              <a:ext uri="{FF2B5EF4-FFF2-40B4-BE49-F238E27FC236}">
                <a16:creationId xmlns:a16="http://schemas.microsoft.com/office/drawing/2014/main" id="{5EC20142-3FA3-2D39-6B51-50AE2DFD989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2500" b="68088"/>
          <a:stretch>
            <a:fillRect/>
          </a:stretch>
        </p:blipFill>
        <p:spPr>
          <a:xfrm>
            <a:off x="148263" y="1794646"/>
            <a:ext cx="5947737" cy="2660124"/>
          </a:xfrm>
          <a:prstGeom prst="rect">
            <a:avLst/>
          </a:prstGeom>
        </p:spPr>
      </p:pic>
      <p:sp>
        <p:nvSpPr>
          <p:cNvPr id="9" name="Oval 8">
            <a:extLst>
              <a:ext uri="{FF2B5EF4-FFF2-40B4-BE49-F238E27FC236}">
                <a16:creationId xmlns:a16="http://schemas.microsoft.com/office/drawing/2014/main" id="{4273C3FC-9E73-08B9-40F4-C7A6DA01291E}"/>
              </a:ext>
            </a:extLst>
          </p:cNvPr>
          <p:cNvSpPr/>
          <p:nvPr/>
        </p:nvSpPr>
        <p:spPr>
          <a:xfrm>
            <a:off x="1008435" y="3124708"/>
            <a:ext cx="1313304" cy="779901"/>
          </a:xfrm>
          <a:prstGeom prst="ellipse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89717726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E2304741-5BB3-0826-D187-20C07AB7E8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14983" y="79461"/>
            <a:ext cx="10515600" cy="1325563"/>
          </a:xfrm>
        </p:spPr>
        <p:txBody>
          <a:bodyPr/>
          <a:lstStyle/>
          <a:p>
            <a:r>
              <a:rPr lang="tr-TR" dirty="0"/>
              <a:t>Kayıt Kesinleştikten Sonra</a:t>
            </a:r>
          </a:p>
        </p:txBody>
      </p:sp>
      <p:pic>
        <p:nvPicPr>
          <p:cNvPr id="5" name="İçerik Yer Tutucusu 4">
            <a:extLst>
              <a:ext uri="{FF2B5EF4-FFF2-40B4-BE49-F238E27FC236}">
                <a16:creationId xmlns:a16="http://schemas.microsoft.com/office/drawing/2014/main" id="{9ED5668F-1C8F-1D77-C047-A3B553D184C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24797" y="188424"/>
            <a:ext cx="5367203" cy="6481152"/>
          </a:xfrm>
          <a:prstGeom prst="rect">
            <a:avLst/>
          </a:prstGeom>
        </p:spPr>
      </p:pic>
      <p:pic>
        <p:nvPicPr>
          <p:cNvPr id="8" name="Resim 7">
            <a:extLst>
              <a:ext uri="{FF2B5EF4-FFF2-40B4-BE49-F238E27FC236}">
                <a16:creationId xmlns:a16="http://schemas.microsoft.com/office/drawing/2014/main" id="{4209A2DC-EAC8-89F8-FBE6-A60628036BE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8200" y="2458479"/>
            <a:ext cx="5134583" cy="4211097"/>
          </a:xfrm>
          <a:prstGeom prst="rect">
            <a:avLst/>
          </a:prstGeom>
        </p:spPr>
      </p:pic>
      <p:sp>
        <p:nvSpPr>
          <p:cNvPr id="10" name="Oval 9">
            <a:extLst>
              <a:ext uri="{FF2B5EF4-FFF2-40B4-BE49-F238E27FC236}">
                <a16:creationId xmlns:a16="http://schemas.microsoft.com/office/drawing/2014/main" id="{88F9FEAF-E573-0720-22DC-E2C316D82E90}"/>
              </a:ext>
            </a:extLst>
          </p:cNvPr>
          <p:cNvSpPr/>
          <p:nvPr/>
        </p:nvSpPr>
        <p:spPr>
          <a:xfrm>
            <a:off x="2748839" y="3257398"/>
            <a:ext cx="2416548" cy="779901"/>
          </a:xfrm>
          <a:prstGeom prst="ellipse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6" name="Metin kutusu 5">
            <a:extLst>
              <a:ext uri="{FF2B5EF4-FFF2-40B4-BE49-F238E27FC236}">
                <a16:creationId xmlns:a16="http://schemas.microsoft.com/office/drawing/2014/main" id="{E222D078-8949-CD44-820F-7EB35C97A661}"/>
              </a:ext>
            </a:extLst>
          </p:cNvPr>
          <p:cNvSpPr txBox="1"/>
          <p:nvPr/>
        </p:nvSpPr>
        <p:spPr>
          <a:xfrm>
            <a:off x="714983" y="1074284"/>
            <a:ext cx="6311632" cy="2031325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just"/>
            <a:r>
              <a:rPr lang="tr-TR" dirty="0"/>
              <a:t>Öğrenci kaydının kesinleşip kesinleşmediğini sisteminden görmektedir.  Bu aşamada öğrenci kendi sisteminden </a:t>
            </a:r>
            <a:r>
              <a:rPr lang="tr-TR" b="1" dirty="0">
                <a:solidFill>
                  <a:srgbClr val="FF0000"/>
                </a:solidFill>
              </a:rPr>
              <a:t>kayıt raporunu Pdf olarak çıkarmalı </a:t>
            </a:r>
            <a:r>
              <a:rPr lang="tr-TR" dirty="0"/>
              <a:t>ve muhafaza etmelidir.  Bu raporlar her dönem öğrenci tarafından alınmalı ve mezuniyet aşamasına kadar muhafaza edilmelidir. </a:t>
            </a:r>
            <a:r>
              <a:rPr lang="tr-TR" dirty="0">
                <a:solidFill>
                  <a:srgbClr val="FF0000"/>
                </a:solidFill>
              </a:rPr>
              <a:t>Öğrenci sisteminde olası hataların düzeltilebilmesi </a:t>
            </a:r>
            <a:r>
              <a:rPr lang="tr-TR" dirty="0"/>
              <a:t>ve </a:t>
            </a:r>
            <a:r>
              <a:rPr lang="tr-TR" dirty="0">
                <a:solidFill>
                  <a:srgbClr val="FF0000"/>
                </a:solidFill>
              </a:rPr>
              <a:t>öğrencinin hak iddia edebilmesi</a:t>
            </a:r>
            <a:r>
              <a:rPr lang="tr-TR" dirty="0"/>
              <a:t> için bu ders kayıt raporları önem taşımaktadır.</a:t>
            </a:r>
          </a:p>
        </p:txBody>
      </p:sp>
    </p:spTree>
    <p:extLst>
      <p:ext uri="{BB962C8B-B14F-4D97-AF65-F5344CB8AC3E}">
        <p14:creationId xmlns:p14="http://schemas.microsoft.com/office/powerpoint/2010/main" val="128160568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AFF5AD15-293A-7CE3-6E65-8DB3E117213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b="1" dirty="0">
                <a:solidFill>
                  <a:srgbClr val="FF0000"/>
                </a:solidFill>
              </a:rPr>
              <a:t>ÖZEL DURUMLAR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E382826E-B657-539F-00BE-297E1017FA2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algn="just"/>
            <a:r>
              <a:rPr lang="tr-TR" dirty="0"/>
              <a:t>DERS KAYITLARI İLE İLGİLİ HATALAR </a:t>
            </a:r>
            <a:r>
              <a:rPr lang="tr-TR" b="1" dirty="0">
                <a:solidFill>
                  <a:srgbClr val="FF0000"/>
                </a:solidFill>
              </a:rPr>
              <a:t>21-25.Eylül.2026 </a:t>
            </a:r>
            <a:r>
              <a:rPr lang="tr-TR" dirty="0"/>
              <a:t>tarihleri arasında düzeltilebilmektedir.</a:t>
            </a:r>
          </a:p>
          <a:p>
            <a:pPr algn="just"/>
            <a:r>
              <a:rPr lang="tr-TR" dirty="0"/>
              <a:t> Mazereti nedeniyle kayıt yaptıramayan öğrenciler geçerli mazeretlerini kanıtlamak suretiyle </a:t>
            </a:r>
            <a:r>
              <a:rPr lang="tr-TR" b="1" dirty="0">
                <a:solidFill>
                  <a:srgbClr val="FF0000"/>
                </a:solidFill>
              </a:rPr>
              <a:t>28.09.2026 - 09.10.2026 </a:t>
            </a:r>
            <a:r>
              <a:rPr lang="tr-TR" dirty="0"/>
              <a:t>tarihleri arasında «Mazeretli Ders Kayıtları» sürecinde ders kayıtlarını tamamlamakla yükümlüdürler.</a:t>
            </a:r>
          </a:p>
          <a:p>
            <a:pPr algn="just"/>
            <a:r>
              <a:rPr lang="tr-TR" dirty="0"/>
              <a:t>Önceden herhangi bir bölümde eğitim almış öğrenciler MUAFİYET işlemlerini «Muafiyet Başvurusu» açıldığında yapabilirler. Muafiyet çalışmaları </a:t>
            </a:r>
            <a:r>
              <a:rPr lang="tr-TR" b="1" dirty="0">
                <a:solidFill>
                  <a:srgbClr val="FF0000"/>
                </a:solidFill>
              </a:rPr>
              <a:t>14.09.2026-25.09.2026</a:t>
            </a:r>
            <a:r>
              <a:rPr lang="tr-TR" dirty="0"/>
              <a:t> tarihleri arasında gerçekleştirilecektir. Muafiyet yeni kayıtlı öğrencilerin daha önce başarılı oldukları dersler için yapılmaktadır. </a:t>
            </a:r>
          </a:p>
        </p:txBody>
      </p:sp>
    </p:spTree>
    <p:extLst>
      <p:ext uri="{BB962C8B-B14F-4D97-AF65-F5344CB8AC3E}">
        <p14:creationId xmlns:p14="http://schemas.microsoft.com/office/powerpoint/2010/main" val="268478044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Resim 2">
            <a:extLst>
              <a:ext uri="{FF2B5EF4-FFF2-40B4-BE49-F238E27FC236}">
                <a16:creationId xmlns:a16="http://schemas.microsoft.com/office/drawing/2014/main" id="{D719282E-4920-A348-96EE-DE7BEAF4AC2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5068" y="55372"/>
            <a:ext cx="10120884" cy="67472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6377856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eması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eması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100</TotalTime>
  <Words>450</Words>
  <Application>Microsoft Office PowerPoint</Application>
  <PresentationFormat>Geniş ekran</PresentationFormat>
  <Paragraphs>31</Paragraphs>
  <Slides>18</Slides>
  <Notes>1</Notes>
  <HiddenSlides>0</HiddenSlides>
  <MMClips>0</MMClips>
  <ScaleCrop>false</ScaleCrop>
  <HeadingPairs>
    <vt:vector size="6" baseType="variant">
      <vt:variant>
        <vt:lpstr>Kullanılan Yazı Tipleri</vt:lpstr>
      </vt:variant>
      <vt:variant>
        <vt:i4>4</vt:i4>
      </vt:variant>
      <vt:variant>
        <vt:lpstr>Tema</vt:lpstr>
      </vt:variant>
      <vt:variant>
        <vt:i4>1</vt:i4>
      </vt:variant>
      <vt:variant>
        <vt:lpstr>Slayt Başlıkları</vt:lpstr>
      </vt:variant>
      <vt:variant>
        <vt:i4>18</vt:i4>
      </vt:variant>
    </vt:vector>
  </HeadingPairs>
  <TitlesOfParts>
    <vt:vector size="23" baseType="lpstr">
      <vt:lpstr>Aptos</vt:lpstr>
      <vt:lpstr>Aptos Display</vt:lpstr>
      <vt:lpstr>Arial</vt:lpstr>
      <vt:lpstr>Calibri</vt:lpstr>
      <vt:lpstr>Office Teması</vt:lpstr>
      <vt:lpstr>PowerPoint Sunusu</vt:lpstr>
      <vt:lpstr>Öğrenci otomasyon sistemine giriş yapınız.</vt:lpstr>
      <vt:lpstr>Seçilecek Tüm Dersler Açılan Dersler Butonu Altında Liste Halinde Yayınlanmıştır.</vt:lpstr>
      <vt:lpstr>Açılan ders listesinde önce zorunlu olan dersler seçilir. Daha sonra «seçilenlere ekle» butonuna tıklanır.</vt:lpstr>
      <vt:lpstr>Dersleri seçtiğinizde görünen ekran.</vt:lpstr>
      <vt:lpstr>Zorunlu dersler seçildikten sonra seçmeli dersler seçilir. Bölüm için tanımlanan seçmeli dersler «1.DÖNEM SEÇMELİ DERS GRUBU» yazan gri renkli satırın altında açılacaktır. İlgili satırın başında « v » aşağı doğru ok işareti vardır. İşarete tıkladığınızda  liste açılacaktır. Bu listeden de dersleri yanlarındaki butonlara tıklayarak «Seçilenlere ekle» işlemini tekrarlayınız.</vt:lpstr>
      <vt:lpstr>Kaydı tamamlanan öğrencinin zorunlu ve seçmeli tüm dersleri «SEÇİLEN DERSLER» butonu altındaki listede görünür.</vt:lpstr>
      <vt:lpstr>KİMYA VE KİMYASAL İŞLEME TEKNOLOJİLERİ BÖLÜMÜ KOZMETİK TEKNOLOJİSİ VE KİMYA TEKNOLOJİSİ PROGRAMLARI  ÖĞRENCİLERİ İÇİN !!!</vt:lpstr>
      <vt:lpstr>Öğrenci derslerini doğru şekilde seçtiğinde Açılan Dersler bölümünde seçilecek hiç ders görülmemesi gerekmektedir. Çünkü tüm dersler seçilen derslere aktarılmıştır.</vt:lpstr>
      <vt:lpstr>Kaydı öğrenci olarak mutlaka onaylamanız gerekmektedir. Öğrenci tarafından onaylanmadan bırakılan dersler danışman tarafından onaylanmaz.</vt:lpstr>
      <vt:lpstr>Öğrenci ders seçimi yapmadığında sistemde  «SEÇİM YOK» şeklinde danışman tarafından görüntülenmektedir.</vt:lpstr>
      <vt:lpstr>Öğrenci seçtiği dersleri onaylamadığında sistemde ders kaydı «TASLAK» olarak görülmektedir.</vt:lpstr>
      <vt:lpstr>Öğrenci seçtiği dersleri onayladığında sistemde ders kaydı «Danışman onay» olarak görülmektedir. </vt:lpstr>
      <vt:lpstr>Danışman Onayı</vt:lpstr>
      <vt:lpstr>Bu aşamada öğrencinin kaydı artık kesinleşmiştir. Kaydı kesinleşen öğrenci danışman sisteminde aşağıdaki gibi görülmektedir.</vt:lpstr>
      <vt:lpstr>Kayıt Kesinleştikten Sonra</vt:lpstr>
      <vt:lpstr>ÖZEL DURUMLAR</vt:lpstr>
      <vt:lpstr>PowerPoint Sunusu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Belkıs MUCA YİĞİT</dc:creator>
  <cp:lastModifiedBy>mehmet ali demirci</cp:lastModifiedBy>
  <cp:revision>21</cp:revision>
  <dcterms:created xsi:type="dcterms:W3CDTF">2026-09-14T12:54:40Z</dcterms:created>
  <dcterms:modified xsi:type="dcterms:W3CDTF">2026-09-15T11:47:15Z</dcterms:modified>
</cp:coreProperties>
</file>